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6" r:id="rId2"/>
  </p:sldMasterIdLst>
  <p:notesMasterIdLst>
    <p:notesMasterId r:id="rId31"/>
  </p:notesMasterIdLst>
  <p:sldIdLst>
    <p:sldId id="256" r:id="rId3"/>
    <p:sldId id="257" r:id="rId4"/>
    <p:sldId id="924" r:id="rId5"/>
    <p:sldId id="925" r:id="rId6"/>
    <p:sldId id="866" r:id="rId7"/>
    <p:sldId id="912" r:id="rId8"/>
    <p:sldId id="296" r:id="rId9"/>
    <p:sldId id="911" r:id="rId10"/>
    <p:sldId id="259" r:id="rId11"/>
    <p:sldId id="919" r:id="rId12"/>
    <p:sldId id="260" r:id="rId13"/>
    <p:sldId id="915" r:id="rId14"/>
    <p:sldId id="918" r:id="rId15"/>
    <p:sldId id="928" r:id="rId16"/>
    <p:sldId id="927" r:id="rId17"/>
    <p:sldId id="926" r:id="rId18"/>
    <p:sldId id="888" r:id="rId19"/>
    <p:sldId id="264" r:id="rId20"/>
    <p:sldId id="914" r:id="rId21"/>
    <p:sldId id="286" r:id="rId22"/>
    <p:sldId id="283" r:id="rId23"/>
    <p:sldId id="922" r:id="rId24"/>
    <p:sldId id="929" r:id="rId25"/>
    <p:sldId id="921" r:id="rId26"/>
    <p:sldId id="930" r:id="rId27"/>
    <p:sldId id="285" r:id="rId28"/>
    <p:sldId id="289" r:id="rId29"/>
    <p:sldId id="29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fa2d39f_1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fa2d39f_1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f3fa2d39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f3fa2d39f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f3fa2d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f3fa2d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4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f3fa2d39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f3fa2d39f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2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35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3fa2d39f_7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f3fa2d39f_7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2A7AF-0D1F-5E4B-B9EF-58D685BAEB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43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f3fa2d39f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f3fa2d39f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f5065b97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f5065b97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f3fa2d39f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f3fa2d39f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3fa2d39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f3fa2d39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ce178b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ce178b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f3fa2d39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f3fa2d39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ce178b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ce178b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5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ce178b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ce178b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9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8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91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D457C-F517-4493-A7D8-B6D0C4E9D83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51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f3fa2d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f3fa2d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f3fa2d39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f3fa2d39f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89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bk object 17"/>
          <p:cNvSpPr/>
          <p:nvPr/>
        </p:nvSpPr>
        <p:spPr>
          <a:xfrm>
            <a:off x="7888986" y="1"/>
            <a:ext cx="1225295" cy="595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spcBef>
                <a:spcPts val="64"/>
              </a:spcBef>
            </a:pPr>
            <a:r>
              <a:rPr lang="fr-FR"/>
              <a:t>© </a:t>
            </a:r>
            <a:r>
              <a:rPr lang="fr-FR" spc="-8"/>
              <a:t>Pratian Technologies </a:t>
            </a:r>
            <a:r>
              <a:rPr lang="fr-FR"/>
              <a:t>(India) </a:t>
            </a:r>
            <a:r>
              <a:rPr lang="fr-FR" spc="-8"/>
              <a:t>Pvt. Ltd,</a:t>
            </a:r>
            <a:r>
              <a:rPr lang="fr-FR" spc="26"/>
              <a:t> </a:t>
            </a:r>
            <a:r>
              <a:rPr lang="fr-FR"/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10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73573" y="383476"/>
            <a:ext cx="539685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E36C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834" y="1195103"/>
            <a:ext cx="5482331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518" y="1013461"/>
            <a:ext cx="7958138" cy="230832"/>
          </a:xfrm>
        </p:spPr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834" y="1195103"/>
            <a:ext cx="5482331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6990" y="1196651"/>
            <a:ext cx="390858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888986" y="1"/>
            <a:ext cx="1225295" cy="595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834" y="1195103"/>
            <a:ext cx="5482331" cy="769441"/>
          </a:xfrm>
        </p:spPr>
        <p:txBody>
          <a:bodyPr lIns="0" tIns="0" rIns="0" bIns="0"/>
          <a:lstStyle>
            <a:lvl1pPr>
              <a:defRPr sz="50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834" y="1195103"/>
            <a:ext cx="5482331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03428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518" y="1013461"/>
            <a:ext cx="79581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8579" y="4976713"/>
            <a:ext cx="1975961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7D7D7D"/>
                </a:solidFill>
                <a:latin typeface="Lato"/>
                <a:cs typeface="Lato"/>
              </a:defRPr>
            </a:lvl1pPr>
          </a:lstStyle>
          <a:p>
            <a:pPr marL="9525">
              <a:lnSpc>
                <a:spcPct val="100000"/>
              </a:lnSpc>
              <a:spcBef>
                <a:spcPts val="64"/>
              </a:spcBef>
            </a:pPr>
            <a:r>
              <a:t>© </a:t>
            </a:r>
            <a:r>
              <a:rPr spc="-8"/>
              <a:t>Pratian Technologies </a:t>
            </a:r>
            <a:r>
              <a:t>(India) </a:t>
            </a:r>
            <a:r>
              <a:rPr spc="-8"/>
              <a:t>Pvt. Ltd,</a:t>
            </a:r>
            <a:r>
              <a:rPr spc="26"/>
              <a:t> </a:t>
            </a:r>
            <a: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" y="1544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-5195432" y="-2657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88176" y="632853"/>
            <a:ext cx="85206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91"/>
            </a:pPr>
            <a:r>
              <a:rPr lang="en-GB" sz="2500" b="1" dirty="0"/>
              <a:t>PROTOTYPE – View Doctor Information</a:t>
            </a:r>
            <a:endParaRPr lang="en-US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55CBFFA9-4BBD-4450-A946-7758D6F8BFB1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C3BF7-A0D8-4A7A-86F6-41CDF693A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lchemy Solutions">
            <a:extLst>
              <a:ext uri="{FF2B5EF4-FFF2-40B4-BE49-F238E27FC236}">
                <a16:creationId xmlns:a16="http://schemas.microsoft.com/office/drawing/2014/main" id="{2B3BA179-BAA1-4DEB-84C5-BC350547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8AC34-EF78-48A4-8935-F537FBC7AE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434" b="4704"/>
          <a:stretch/>
        </p:blipFill>
        <p:spPr>
          <a:xfrm>
            <a:off x="1114292" y="1424564"/>
            <a:ext cx="6779277" cy="33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92483" y="759339"/>
            <a:ext cx="85206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91"/>
            </a:pPr>
            <a:r>
              <a:rPr lang="en-GB" sz="2500" b="1" dirty="0"/>
              <a:t>PROTOTYPE – View Patient Information</a:t>
            </a:r>
            <a:endParaRPr lang="en-US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55CBFFA9-4BBD-4450-A946-7758D6F8BFB1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BE556-2CE7-4692-A5BD-D6C35ABB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lchemy Solutions">
            <a:extLst>
              <a:ext uri="{FF2B5EF4-FFF2-40B4-BE49-F238E27FC236}">
                <a16:creationId xmlns:a16="http://schemas.microsoft.com/office/drawing/2014/main" id="{BA6DBA72-3B76-4E43-A167-17CC7537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1836B-0FF4-4ECD-B573-217F2B53E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56" b="5342"/>
          <a:stretch/>
        </p:blipFill>
        <p:spPr>
          <a:xfrm>
            <a:off x="1124145" y="1580707"/>
            <a:ext cx="6790661" cy="3278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719392"/>
            <a:ext cx="8520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990"/>
            </a:pPr>
            <a:r>
              <a:rPr lang="en-GB" sz="2350" b="1"/>
              <a:t>PROTOTYPE – View Appointment</a:t>
            </a:r>
            <a:endParaRPr lang="en-GB" sz="2388" b="1"/>
          </a:p>
        </p:txBody>
      </p:sp>
      <p:sp>
        <p:nvSpPr>
          <p:cNvPr id="84" name="Google Shape;84;p16"/>
          <p:cNvSpPr txBox="1"/>
          <p:nvPr/>
        </p:nvSpPr>
        <p:spPr>
          <a:xfrm>
            <a:off x="304800" y="1401221"/>
            <a:ext cx="30000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4197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7CA7746-474A-4D70-A87C-D4174AFA542C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FBD831-CD16-454F-AF38-D60327026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19" y="1207792"/>
            <a:ext cx="7158036" cy="3520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6B371-B558-4F99-9FBA-E6328852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1E28F520-470F-4AAA-9921-02101AD2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4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20892" y="762178"/>
            <a:ext cx="85206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891"/>
            </a:pPr>
            <a:r>
              <a:rPr lang="en-GB" sz="2500" b="1" dirty="0"/>
              <a:t>PROTOTYPE – Appointment Confirmation</a:t>
            </a:r>
            <a:endParaRPr lang="en-US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55CBFFA9-4BBD-4450-A946-7758D6F8BFB1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4BA495-9395-477B-BE58-45B685D22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1" y="1350335"/>
            <a:ext cx="7022305" cy="363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E1C29-A833-46D7-ACC3-8DF0F66E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A3951351-A8B0-47F4-9CFD-56A2E11F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3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697D-CE7A-450E-8D1D-EB1D95F4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800" b="1" dirty="0"/>
              <a:t>PROTOTYPE – View and Edit Comments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6FA68-F8DC-4E29-A541-FD5BA856F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85EAE-D217-421D-AECC-F0194095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4" y="1963555"/>
            <a:ext cx="8010311" cy="194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9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1D07-5617-45FC-BB48-5787D05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65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sz="2800" b="1" dirty="0"/>
              <a:t>PROTOTYPE – Remove Tests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BC434-2EB4-4318-A6FB-32FB56B8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64" y="1193802"/>
            <a:ext cx="4164161" cy="3499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E1BE2-1CB7-4C3B-AAD7-DECB90936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4" t="-174" r="-22120" b="174"/>
          <a:stretch/>
        </p:blipFill>
        <p:spPr>
          <a:xfrm>
            <a:off x="734518" y="1079850"/>
            <a:ext cx="5114128" cy="36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1D07-5617-45FC-BB48-5787D05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65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sz="2800" b="1" dirty="0"/>
              <a:t>PROTOTYPE – Close the Appointment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DE14-A8AC-4916-A039-D7EC6D3D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24" y="1082481"/>
            <a:ext cx="7390151" cy="35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4C0475-4BEC-49BA-8831-21CA938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57" y="666273"/>
            <a:ext cx="5382491" cy="459791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</a:t>
            </a:r>
            <a:r>
              <a:rPr lang="en-US" sz="2700" kern="1200" dirty="0">
                <a:solidFill>
                  <a:schemeClr val="tx1"/>
                </a:solidFill>
                <a:latin typeface="+mj-lt"/>
                <a:cs typeface="+mj-cs"/>
              </a:rPr>
              <a:t>s and Functional Modules</a:t>
            </a:r>
            <a:endParaRPr lang="en-US" sz="2700" kern="12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08B8DB-45C3-4D91-A61A-C5EE35CCB2B8}"/>
              </a:ext>
            </a:extLst>
          </p:cNvPr>
          <p:cNvSpPr txBox="1">
            <a:spLocks/>
          </p:cNvSpPr>
          <p:nvPr/>
        </p:nvSpPr>
        <p:spPr>
          <a:xfrm>
            <a:off x="2503885" y="1436999"/>
            <a:ext cx="4136231" cy="120427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>
              <a:defRPr sz="6600" b="1" i="0">
                <a:solidFill>
                  <a:srgbClr val="034288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100">
              <a:latin typeface="Product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369A1-3122-421C-9622-2E8A86D2E2BE}"/>
              </a:ext>
            </a:extLst>
          </p:cNvPr>
          <p:cNvSpPr txBox="1"/>
          <p:nvPr/>
        </p:nvSpPr>
        <p:spPr>
          <a:xfrm>
            <a:off x="646447" y="1140052"/>
            <a:ext cx="3106620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IN" dirty="0"/>
              <a:t>DASHBOARD </a:t>
            </a:r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APPOINTMENT SERVICE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pPr marL="257175" indent="-257175">
              <a:buFont typeface="+mj-lt"/>
              <a:buAutoNum type="arabicPeriod"/>
            </a:pPr>
            <a:r>
              <a:rPr lang="en-IN" dirty="0"/>
              <a:t>PATIENT SERVICES</a:t>
            </a:r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dirty="0"/>
              <a:t>AUDIO CALL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pPr marL="257175" indent="-257175">
              <a:buFont typeface="+mj-lt"/>
              <a:buAutoNum type="arabicPeriod"/>
            </a:pPr>
            <a:r>
              <a:rPr lang="en-IN" dirty="0"/>
              <a:t>VIDEO CALL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pPr marL="257175" indent="-257175">
              <a:buFont typeface="+mj-lt"/>
              <a:buAutoNum type="arabicPeriod"/>
            </a:pPr>
            <a:r>
              <a:rPr lang="en-IN" dirty="0"/>
              <a:t>TEXT CHAT</a:t>
            </a:r>
          </a:p>
          <a:p>
            <a:endParaRPr lang="en-IN" dirty="0"/>
          </a:p>
          <a:p>
            <a:r>
              <a:rPr lang="en-IN" dirty="0"/>
              <a:t>7.  AUTHENTICATION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r>
              <a:rPr lang="en-IN" dirty="0"/>
              <a:t>8.  SETTINGS</a:t>
            </a:r>
          </a:p>
        </p:txBody>
      </p:sp>
      <p:pic>
        <p:nvPicPr>
          <p:cNvPr id="2050" name="Picture 2" descr="Connect My Doc by PRATIAN TECHNOLOGIES (INDIA) PRIVATE LIMITED">
            <a:extLst>
              <a:ext uri="{FF2B5EF4-FFF2-40B4-BE49-F238E27FC236}">
                <a16:creationId xmlns:a16="http://schemas.microsoft.com/office/drawing/2014/main" id="{5B6A7E75-1742-4DFA-8E30-7F44B471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193116"/>
            <a:ext cx="2887049" cy="24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6EE153-7FCD-418C-8511-2FA3712923C3}"/>
              </a:ext>
            </a:extLst>
          </p:cNvPr>
          <p:cNvSpPr txBox="1"/>
          <p:nvPr/>
        </p:nvSpPr>
        <p:spPr>
          <a:xfrm>
            <a:off x="1369254" y="4591341"/>
            <a:ext cx="64054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/>
              <a:t>https://xd.adobe.com/view/82bb00ff-400a-487c-9258-b4214ba39676-d7e8/screen/9fefdf5f-9d06-4800-9541-7fcc2fa7b679?fullscreen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E81A7-E8BA-4B8A-A4C3-22BEA1B90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F3729670-1F34-4C37-A54D-D51196BE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6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19" y="436870"/>
            <a:ext cx="7474689" cy="467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F7953-AB37-43DA-B731-894E03C5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lchemy Solutions">
            <a:extLst>
              <a:ext uri="{FF2B5EF4-FFF2-40B4-BE49-F238E27FC236}">
                <a16:creationId xmlns:a16="http://schemas.microsoft.com/office/drawing/2014/main" id="{67F080E3-A874-46A7-BF39-2FCAB7F1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mage">
            <a:extLst>
              <a:ext uri="{FF2B5EF4-FFF2-40B4-BE49-F238E27FC236}">
                <a16:creationId xmlns:a16="http://schemas.microsoft.com/office/drawing/2014/main" id="{7D128A07-004F-8E4E-8138-740FA22A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12" y="0"/>
            <a:ext cx="1177688" cy="54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EBA7189-E99B-4C2E-BEE9-9FE536A80EA7}"/>
              </a:ext>
            </a:extLst>
          </p:cNvPr>
          <p:cNvSpPr txBox="1"/>
          <p:nvPr/>
        </p:nvSpPr>
        <p:spPr>
          <a:xfrm>
            <a:off x="7613035" y="3150104"/>
            <a:ext cx="1681541" cy="23083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 defTabSz="685800">
              <a:buClrTx/>
              <a:defRPr/>
            </a:pPr>
            <a:endParaRPr lang="en-US" sz="1050" b="1" kern="1200">
              <a:latin typeface="Calibri" panose="020F0502020204030204"/>
              <a:cs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F4B834-EB6D-4804-9382-E161545EB6CF}"/>
              </a:ext>
            </a:extLst>
          </p:cNvPr>
          <p:cNvSpPr txBox="1"/>
          <p:nvPr/>
        </p:nvSpPr>
        <p:spPr>
          <a:xfrm>
            <a:off x="938618" y="1183534"/>
            <a:ext cx="4555277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IN" b="1" dirty="0"/>
              <a:t>LAYERED ARCHITECTURE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pPr marL="257175" indent="-257175">
              <a:buFont typeface="+mj-lt"/>
              <a:buAutoNum type="arabicPeriod"/>
            </a:pPr>
            <a:r>
              <a:rPr lang="en-IN" dirty="0"/>
              <a:t>OO PROGRAMMING</a:t>
            </a:r>
          </a:p>
          <a:p>
            <a:pPr marL="257175" indent="-257175">
              <a:buFont typeface="+mj-lt"/>
              <a:buAutoNum type="arabicPeriod"/>
            </a:pPr>
            <a:endParaRPr lang="en-IN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SPRING REST APIs</a:t>
            </a:r>
            <a:endParaRPr lang="en-IN" dirty="0"/>
          </a:p>
          <a:p>
            <a:pPr marL="257175" indent="-257175"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ORM – DB PROGRAMMING</a:t>
            </a:r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CUSTOM EXCEPTIONS</a:t>
            </a:r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GIT REPOSITORY</a:t>
            </a:r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r>
              <a:rPr lang="en-IN" b="1" dirty="0"/>
              <a:t>REVIEW AND PRESENTATION</a:t>
            </a:r>
            <a:endParaRPr lang="en-IN" dirty="0"/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Font typeface="+mj-lt"/>
              <a:buAutoNum type="arabicPeriod"/>
            </a:pPr>
            <a:endParaRPr lang="en-IN" b="1" dirty="0"/>
          </a:p>
          <a:p>
            <a:pPr marL="257175" indent="-257175">
              <a:buAutoNum type="arabicPeriod"/>
            </a:pPr>
            <a:endParaRPr lang="en-IN" b="1" dirty="0"/>
          </a:p>
          <a:p>
            <a:pPr marL="257175" indent="-257175">
              <a:buAutoNum type="arabicPeriod"/>
            </a:pPr>
            <a:endParaRPr lang="en-IN" dirty="0"/>
          </a:p>
          <a:p>
            <a:pPr marL="257175" indent="-257175">
              <a:buAutoNum type="arabicPeriod"/>
            </a:pPr>
            <a:endParaRPr lang="en-IN" dirty="0"/>
          </a:p>
          <a:p>
            <a:pPr marL="257175" indent="-257175">
              <a:buAutoNum type="arabicPeriod"/>
            </a:pPr>
            <a:endParaRPr lang="en-IN" b="1" dirty="0"/>
          </a:p>
          <a:p>
            <a:pPr marL="257175" indent="-257175">
              <a:buFont typeface="Calibri"/>
              <a:buAutoNum type="arabicPeriod"/>
            </a:pPr>
            <a:endParaRPr lang="en-IN" b="1" dirty="0"/>
          </a:p>
          <a:p>
            <a:endParaRPr lang="en-IN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0CA6A942-80D6-44DC-B3D0-4AE48CE9D3FD}"/>
              </a:ext>
            </a:extLst>
          </p:cNvPr>
          <p:cNvSpPr txBox="1">
            <a:spLocks/>
          </p:cNvSpPr>
          <p:nvPr/>
        </p:nvSpPr>
        <p:spPr>
          <a:xfrm>
            <a:off x="2324690" y="613749"/>
            <a:ext cx="4136231" cy="392906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HIGHLIGHTS</a:t>
            </a: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8D1F8D2D-4EBE-4586-A025-47941E5B0604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0D2D9-A40A-4C53-A96F-88230284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A88A067-4EB7-4AF9-8C5C-4EAC80123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4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71303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b="1" dirty="0">
                <a:latin typeface="+mj-lt"/>
                <a:ea typeface="Open Sans"/>
                <a:cs typeface="Open Sans"/>
                <a:sym typeface="Open Sans"/>
              </a:rPr>
              <a:t>Team Members</a:t>
            </a:r>
            <a:endParaRPr lang="en-GB" b="1" dirty="0">
              <a:latin typeface="+mj-l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91522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+mj-lt"/>
              </a:rPr>
              <a:t>Rajanala</a:t>
            </a:r>
            <a:r>
              <a:rPr lang="en-GB" dirty="0">
                <a:solidFill>
                  <a:schemeClr val="dk1"/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+mj-lt"/>
              </a:rPr>
              <a:t>Poojitha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+mj-lt"/>
              </a:rPr>
              <a:t>NavyaSree</a:t>
            </a:r>
            <a:r>
              <a:rPr lang="en-GB" dirty="0">
                <a:solidFill>
                  <a:schemeClr val="dk1"/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+mj-lt"/>
              </a:rPr>
              <a:t>Thimmayapelly</a:t>
            </a:r>
            <a:endParaRPr lang="en-GB" dirty="0">
              <a:solidFill>
                <a:schemeClr val="dk1"/>
              </a:solidFill>
              <a:latin typeface="+mj-lt"/>
            </a:endParaRP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  <a:latin typeface="+mj-lt"/>
              </a:rPr>
              <a:t>Harika Devineni</a:t>
            </a: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+mj-lt"/>
              </a:rPr>
              <a:t>Rafia</a:t>
            </a:r>
            <a:r>
              <a:rPr lang="en-GB" dirty="0">
                <a:solidFill>
                  <a:schemeClr val="dk1"/>
                </a:solidFill>
                <a:latin typeface="+mj-lt"/>
              </a:rPr>
              <a:t> Fatima</a:t>
            </a: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+mj-lt"/>
              </a:rPr>
              <a:t>Rangula</a:t>
            </a:r>
            <a:r>
              <a:rPr lang="en-GB" dirty="0">
                <a:solidFill>
                  <a:schemeClr val="dk1"/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+mj-lt"/>
              </a:rPr>
              <a:t>Megha</a:t>
            </a:r>
            <a:endParaRPr lang="en-GB" dirty="0">
              <a:solidFill>
                <a:schemeClr val="dk1"/>
              </a:solidFill>
              <a:latin typeface="+mj-lt"/>
            </a:endParaRP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 err="1">
                <a:solidFill>
                  <a:schemeClr val="dk1"/>
                </a:solidFill>
                <a:latin typeface="+mj-lt"/>
              </a:rPr>
              <a:t>Lakkakula</a:t>
            </a:r>
            <a:r>
              <a:rPr lang="en-GB" dirty="0">
                <a:solidFill>
                  <a:schemeClr val="dk1"/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+mj-lt"/>
              </a:rPr>
              <a:t>Manikanta</a:t>
            </a:r>
            <a:endParaRPr lang="en-GB" dirty="0">
              <a:solidFill>
                <a:schemeClr val="dk1"/>
              </a:solidFill>
              <a:latin typeface="+mj-lt"/>
            </a:endParaRPr>
          </a:p>
          <a:p>
            <a:pPr>
              <a:lnSpc>
                <a:spcPct val="114999"/>
              </a:lnSpc>
              <a:buClr>
                <a:srgbClr val="000000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  <a:latin typeface="+mj-lt"/>
              </a:rPr>
              <a:t>Abhishek Tripathi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B8843-A1C4-47FD-BCA6-7739CCA4B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1" r="17927"/>
          <a:stretch/>
        </p:blipFill>
        <p:spPr>
          <a:xfrm>
            <a:off x="3950208" y="-36718"/>
            <a:ext cx="5193792" cy="517809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748147EC-22A1-4375-838A-A740EA31761E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5AA77-AB49-43F7-8312-F563482A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44" y="56361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F989087-A710-4699-86DF-116C5D1A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35" y="-20659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1112703" y="582361"/>
            <a:ext cx="6433851" cy="53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GB" b="1" dirty="0"/>
              <a:t>TECHNOLOGY STACK</a:t>
            </a:r>
            <a:endParaRPr lang="en-US" b="1" dirty="0"/>
          </a:p>
        </p:txBody>
      </p:sp>
      <p:sp>
        <p:nvSpPr>
          <p:cNvPr id="315" name="Google Shape;315;p43"/>
          <p:cNvSpPr txBox="1"/>
          <p:nvPr/>
        </p:nvSpPr>
        <p:spPr>
          <a:xfrm>
            <a:off x="5063850" y="-2764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17" name="Google Shape;317;p43"/>
          <p:cNvSpPr txBox="1"/>
          <p:nvPr/>
        </p:nvSpPr>
        <p:spPr>
          <a:xfrm>
            <a:off x="6058925" y="-2670475"/>
            <a:ext cx="827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449" y="2796483"/>
            <a:ext cx="1043725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bk object 16">
            <a:extLst>
              <a:ext uri="{FF2B5EF4-FFF2-40B4-BE49-F238E27FC236}">
                <a16:creationId xmlns:a16="http://schemas.microsoft.com/office/drawing/2014/main" id="{32CCB53D-E477-4E3B-A01C-E10D20D43F0D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05B1B0E-95AE-455D-A4A0-88E4A68E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332" y="3864769"/>
            <a:ext cx="1228725" cy="800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E397C4-D8C9-4AE2-B3F8-512FAF967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019" y="3924300"/>
            <a:ext cx="828675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7CEEF1-5A14-4C8A-B779-CE31A7F6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lchemy Solutions">
            <a:extLst>
              <a:ext uri="{FF2B5EF4-FFF2-40B4-BE49-F238E27FC236}">
                <a16:creationId xmlns:a16="http://schemas.microsoft.com/office/drawing/2014/main" id="{C4AB5321-D40A-4148-9826-77136AFD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Announces General Availability of AWS Proton | Business Wire">
            <a:extLst>
              <a:ext uri="{FF2B5EF4-FFF2-40B4-BE49-F238E27FC236}">
                <a16:creationId xmlns:a16="http://schemas.microsoft.com/office/drawing/2014/main" id="{27005D21-BB35-4B87-A582-1F5DB457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3"/>
          <a:stretch/>
        </p:blipFill>
        <p:spPr bwMode="auto">
          <a:xfrm>
            <a:off x="482486" y="2179247"/>
            <a:ext cx="2782208" cy="17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ractical introduction to Docker containers | Red Hat Developer">
            <a:extLst>
              <a:ext uri="{FF2B5EF4-FFF2-40B4-BE49-F238E27FC236}">
                <a16:creationId xmlns:a16="http://schemas.microsoft.com/office/drawing/2014/main" id="{3D1519BB-9981-4CC7-9A7B-56D514C4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31" y="2436523"/>
            <a:ext cx="1008753" cy="8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ur Jenkins Belongs to Us Now: Abusing Continuous Integration Systems">
            <a:extLst>
              <a:ext uri="{FF2B5EF4-FFF2-40B4-BE49-F238E27FC236}">
                <a16:creationId xmlns:a16="http://schemas.microsoft.com/office/drawing/2014/main" id="{939A7000-7906-44AB-BEF1-3FB01E921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3456" r="6119" b="7000"/>
          <a:stretch/>
        </p:blipFill>
        <p:spPr bwMode="auto">
          <a:xfrm>
            <a:off x="637469" y="1592156"/>
            <a:ext cx="1129338" cy="7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ting Started | Building an Application with Spring Boot">
            <a:extLst>
              <a:ext uri="{FF2B5EF4-FFF2-40B4-BE49-F238E27FC236}">
                <a16:creationId xmlns:a16="http://schemas.microsoft.com/office/drawing/2014/main" id="{347A6A6C-9E64-4D6E-8E8F-4FFBAC64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34" y="1695787"/>
            <a:ext cx="1738008" cy="44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SP.NET Core Swagger UI Authorization using IdentityServer4">
            <a:extLst>
              <a:ext uri="{FF2B5EF4-FFF2-40B4-BE49-F238E27FC236}">
                <a16:creationId xmlns:a16="http://schemas.microsoft.com/office/drawing/2014/main" id="{06C439EB-2D87-4C29-9F9A-AC1CB178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9" y="1592156"/>
            <a:ext cx="2193557" cy="6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1344954" y="667267"/>
            <a:ext cx="622004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2800" b="1" dirty="0"/>
              <a:t>FOLDER STRUCTURE</a:t>
            </a:r>
            <a:endParaRPr lang="en-US" sz="2800" b="1" dirty="0"/>
          </a:p>
        </p:txBody>
      </p:sp>
      <p:sp>
        <p:nvSpPr>
          <p:cNvPr id="6" name="bk object 16">
            <a:extLst>
              <a:ext uri="{FF2B5EF4-FFF2-40B4-BE49-F238E27FC236}">
                <a16:creationId xmlns:a16="http://schemas.microsoft.com/office/drawing/2014/main" id="{3E54F1E2-036D-4FBC-87C5-1AAA267FBF5F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B95B8-DBC2-4D97-8A57-618B0278F74C}"/>
              </a:ext>
            </a:extLst>
          </p:cNvPr>
          <p:cNvSpPr txBox="1"/>
          <p:nvPr/>
        </p:nvSpPr>
        <p:spPr>
          <a:xfrm>
            <a:off x="7169718" y="975029"/>
            <a:ext cx="1292331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endParaRPr lang="en-US" sz="2100" b="1">
              <a:latin typeface="Calibri" panose="020F0502020204030204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EA71C-69FD-4330-8E60-9264A818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34202858-28A9-45E2-9F39-564DA417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A8DE6-079E-4F71-95FB-14B4258E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5131" y="1282790"/>
            <a:ext cx="2273738" cy="36634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85EF-6E06-40A6-8437-1AC10478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535224"/>
            <a:ext cx="4481689" cy="3227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JSON DATA</a:t>
            </a:r>
            <a:endParaRPr lang="en-US"/>
          </a:p>
        </p:txBody>
      </p:sp>
      <p:sp>
        <p:nvSpPr>
          <p:cNvPr id="5" name="bk object 16">
            <a:extLst>
              <a:ext uri="{FF2B5EF4-FFF2-40B4-BE49-F238E27FC236}">
                <a16:creationId xmlns:a16="http://schemas.microsoft.com/office/drawing/2014/main" id="{60AC3DAA-F17D-4D8C-8156-5D65589B7E38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" name="Google Shape;244;p35">
            <a:extLst>
              <a:ext uri="{FF2B5EF4-FFF2-40B4-BE49-F238E27FC236}">
                <a16:creationId xmlns:a16="http://schemas.microsoft.com/office/drawing/2014/main" id="{BFD36364-39D2-4D3A-B9A0-4E1802FDFE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CD1B1-7A0A-4E40-8B09-9B30FEC60CF1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CFBA9-3018-43A4-9D00-C26680F0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69C237A-5686-48EA-AABE-DA6144A2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24C82-BC45-4A5E-9FD2-425DF2E1C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68" y="1292556"/>
            <a:ext cx="7679857" cy="34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7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85EF-6E06-40A6-8437-1AC10478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535224"/>
            <a:ext cx="4481689" cy="3227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JSON DATA</a:t>
            </a:r>
            <a:endParaRPr lang="en-US"/>
          </a:p>
        </p:txBody>
      </p:sp>
      <p:sp>
        <p:nvSpPr>
          <p:cNvPr id="5" name="bk object 16">
            <a:extLst>
              <a:ext uri="{FF2B5EF4-FFF2-40B4-BE49-F238E27FC236}">
                <a16:creationId xmlns:a16="http://schemas.microsoft.com/office/drawing/2014/main" id="{60AC3DAA-F17D-4D8C-8156-5D65589B7E38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" name="Google Shape;244;p35">
            <a:extLst>
              <a:ext uri="{FF2B5EF4-FFF2-40B4-BE49-F238E27FC236}">
                <a16:creationId xmlns:a16="http://schemas.microsoft.com/office/drawing/2014/main" id="{BFD36364-39D2-4D3A-B9A0-4E1802FDFE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CD1B1-7A0A-4E40-8B09-9B30FEC60CF1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CFBA9-3018-43A4-9D00-C26680F0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69C237A-5686-48EA-AABE-DA6144A2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414DD-25B9-4EC6-BB6C-B22030798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7" y="1266137"/>
            <a:ext cx="8088945" cy="33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85EF-6E06-40A6-8437-1AC10478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0" y="6360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CODE SNIPPET</a:t>
            </a:r>
            <a:endParaRPr lang="en-US" dirty="0"/>
          </a:p>
        </p:txBody>
      </p:sp>
      <p:sp>
        <p:nvSpPr>
          <p:cNvPr id="5" name="bk object 16">
            <a:extLst>
              <a:ext uri="{FF2B5EF4-FFF2-40B4-BE49-F238E27FC236}">
                <a16:creationId xmlns:a16="http://schemas.microsoft.com/office/drawing/2014/main" id="{60AC3DAA-F17D-4D8C-8156-5D65589B7E38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" name="Google Shape;244;p35">
            <a:extLst>
              <a:ext uri="{FF2B5EF4-FFF2-40B4-BE49-F238E27FC236}">
                <a16:creationId xmlns:a16="http://schemas.microsoft.com/office/drawing/2014/main" id="{BFD36364-39D2-4D3A-B9A0-4E1802FDFE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CC51-9CE6-4677-A497-BB670639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F103A532-4181-4533-9C81-A7A1F877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7D76E8-F553-4BB3-A3BC-5F1F145F3A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6" r="4672" b="12366"/>
          <a:stretch/>
        </p:blipFill>
        <p:spPr>
          <a:xfrm>
            <a:off x="951653" y="1148756"/>
            <a:ext cx="7232753" cy="3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9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85EF-6E06-40A6-8437-1AC10478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0" y="6360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CODE SNIPPET</a:t>
            </a:r>
            <a:endParaRPr lang="en-US" dirty="0"/>
          </a:p>
        </p:txBody>
      </p:sp>
      <p:sp>
        <p:nvSpPr>
          <p:cNvPr id="5" name="bk object 16">
            <a:extLst>
              <a:ext uri="{FF2B5EF4-FFF2-40B4-BE49-F238E27FC236}">
                <a16:creationId xmlns:a16="http://schemas.microsoft.com/office/drawing/2014/main" id="{60AC3DAA-F17D-4D8C-8156-5D65589B7E38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6" name="Google Shape;244;p35">
            <a:extLst>
              <a:ext uri="{FF2B5EF4-FFF2-40B4-BE49-F238E27FC236}">
                <a16:creationId xmlns:a16="http://schemas.microsoft.com/office/drawing/2014/main" id="{BFD36364-39D2-4D3A-B9A0-4E1802FDFE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CC51-9CE6-4677-A497-BB670639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F103A532-4181-4533-9C81-A7A1F877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8810-BC47-4F8B-A508-1E73B34133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82"/>
          <a:stretch/>
        </p:blipFill>
        <p:spPr>
          <a:xfrm>
            <a:off x="1185244" y="1124262"/>
            <a:ext cx="6765572" cy="36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33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 idx="4294967295"/>
          </p:nvPr>
        </p:nvSpPr>
        <p:spPr>
          <a:xfrm>
            <a:off x="311700" y="65855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GIT REPOSITORY</a:t>
            </a:r>
          </a:p>
        </p:txBody>
      </p:sp>
      <p:sp>
        <p:nvSpPr>
          <p:cNvPr id="302" name="Google Shape;302;p42"/>
          <p:cNvSpPr txBox="1"/>
          <p:nvPr/>
        </p:nvSpPr>
        <p:spPr>
          <a:xfrm>
            <a:off x="6492525" y="1662511"/>
            <a:ext cx="24978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•GIT Repository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•Branching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•Merging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•Deployment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•Pull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•Push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•Commit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8F9743F0-AEB8-4374-AF8D-7CBF6786242F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AC6D2-DC39-4BA0-854F-0F08DDF38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52C38CF-6914-4C7F-8CFD-04DDF0090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BA048-ACD2-4C6A-8B82-51B248BD2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0" y="1489287"/>
            <a:ext cx="6142107" cy="33669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ctrTitle"/>
          </p:nvPr>
        </p:nvSpPr>
        <p:spPr>
          <a:xfrm>
            <a:off x="1003650" y="192889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DEMO &amp; WALKTHROUGH</a:t>
            </a: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659" y="3049475"/>
            <a:ext cx="1832425" cy="182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bk object 16">
            <a:extLst>
              <a:ext uri="{FF2B5EF4-FFF2-40B4-BE49-F238E27FC236}">
                <a16:creationId xmlns:a16="http://schemas.microsoft.com/office/drawing/2014/main" id="{13DDBD0B-DF9D-400D-8929-146D861FDC1E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FBA2B-8B77-4485-98F6-87772F32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D8F14B7B-067C-4CB0-A6CA-F1B64FE1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ctrTitle"/>
          </p:nvPr>
        </p:nvSpPr>
        <p:spPr>
          <a:xfrm>
            <a:off x="-1294897" y="2571750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THANK YOU</a:t>
            </a: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-3422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k object 16">
            <a:extLst>
              <a:ext uri="{FF2B5EF4-FFF2-40B4-BE49-F238E27FC236}">
                <a16:creationId xmlns:a16="http://schemas.microsoft.com/office/drawing/2014/main" id="{D79AFBCB-D11A-4B72-BB9D-A2F489BC76FB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6DB5F3E-2A44-4E3E-87C0-1D337CFC8FE9}"/>
              </a:ext>
            </a:extLst>
          </p:cNvPr>
          <p:cNvSpPr/>
          <p:nvPr/>
        </p:nvSpPr>
        <p:spPr>
          <a:xfrm>
            <a:off x="2573867" y="1185333"/>
            <a:ext cx="6297880" cy="3540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D02BD-B21E-4D71-8C08-F442B838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F885F3CA-3FBD-44C9-AA79-8B0266A0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71303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ea typeface="Open Sans"/>
                <a:cs typeface="Open Sans"/>
                <a:sym typeface="Open Sans"/>
              </a:rPr>
              <a:t>AGENDA</a:t>
            </a:r>
            <a:endParaRPr lang="en-GB"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91522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Connect My Doc 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Goals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Deliverable to Customer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Prototypes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Team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Our Approach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System Architecture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Technology Stack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Key Highlights</a:t>
            </a:r>
          </a:p>
          <a:p>
            <a:pPr>
              <a:lnSpc>
                <a:spcPct val="114999"/>
              </a:lnSpc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Demo and Walkthrough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B8843-A1C4-47FD-BCA6-7739CCA4B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1" r="17927"/>
          <a:stretch/>
        </p:blipFill>
        <p:spPr>
          <a:xfrm>
            <a:off x="3950208" y="-36718"/>
            <a:ext cx="5193792" cy="517809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748147EC-22A1-4375-838A-A740EA31761E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5AA77-AB49-43F7-8312-F563482A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44" y="56361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F989087-A710-4699-86DF-116C5D1A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35" y="-20659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71303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b="1" dirty="0">
                <a:ea typeface="Open Sans"/>
                <a:cs typeface="Open Sans"/>
                <a:sym typeface="Open Sans"/>
              </a:rPr>
              <a:t>Feature List</a:t>
            </a:r>
            <a:endParaRPr lang="en-GB"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91522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View Doctor Information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View Patient Information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Remove Tests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View Comments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Edit Comments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Close Appointment</a:t>
            </a:r>
          </a:p>
          <a:p>
            <a:pPr>
              <a:buClr>
                <a:schemeClr val="dk1"/>
              </a:buClr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Add New Appointment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B8843-A1C4-47FD-BCA6-7739CCA4B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1" r="17927"/>
          <a:stretch/>
        </p:blipFill>
        <p:spPr>
          <a:xfrm>
            <a:off x="3950208" y="-36718"/>
            <a:ext cx="5193792" cy="517809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748147EC-22A1-4375-838A-A740EA31761E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5AA77-AB49-43F7-8312-F563482A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44" y="56361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0F989087-A710-4699-86DF-116C5D1A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35" y="-20659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DBF153-C897-47AD-98A4-616797070647}"/>
              </a:ext>
            </a:extLst>
          </p:cNvPr>
          <p:cNvSpPr txBox="1"/>
          <p:nvPr/>
        </p:nvSpPr>
        <p:spPr>
          <a:xfrm>
            <a:off x="2489218" y="420869"/>
            <a:ext cx="44467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b="1" dirty="0"/>
              <a:t>CONNECT MY DOC</a:t>
            </a:r>
          </a:p>
        </p:txBody>
      </p:sp>
      <p:pic>
        <p:nvPicPr>
          <p:cNvPr id="3" name="Picture 2" descr="What You Need To Know: Telehealth Services - American College of Cardiology">
            <a:extLst>
              <a:ext uri="{FF2B5EF4-FFF2-40B4-BE49-F238E27FC236}">
                <a16:creationId xmlns:a16="http://schemas.microsoft.com/office/drawing/2014/main" id="{E15EE01A-9F4C-4624-BF5F-575C3C87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050"/>
            <a:ext cx="6143065" cy="4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FED7E1-5C74-4310-8218-BCC2BC31E5BF}"/>
              </a:ext>
            </a:extLst>
          </p:cNvPr>
          <p:cNvSpPr txBox="1">
            <a:spLocks/>
          </p:cNvSpPr>
          <p:nvPr/>
        </p:nvSpPr>
        <p:spPr>
          <a:xfrm>
            <a:off x="6935933" y="1007049"/>
            <a:ext cx="2296390" cy="3627295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/>
              <a:t>Global Telehealth </a:t>
            </a:r>
            <a:endParaRPr lang="en-US" sz="1650" b="1" dirty="0"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1650" b="1" dirty="0"/>
              <a:t>Platform</a:t>
            </a:r>
            <a:endParaRPr lang="en-US" sz="1650" b="1" dirty="0">
              <a:cs typeface="Arial"/>
            </a:endParaRPr>
          </a:p>
          <a:p>
            <a:pPr>
              <a:spcBef>
                <a:spcPct val="20000"/>
              </a:spcBef>
            </a:pPr>
            <a:endParaRPr lang="en-US" sz="1650" b="1" dirty="0"/>
          </a:p>
          <a:p>
            <a:pPr>
              <a:spcBef>
                <a:spcPct val="20000"/>
              </a:spcBef>
            </a:pPr>
            <a:r>
              <a:rPr lang="en-US" sz="1650" b="1" dirty="0"/>
              <a:t>Web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6F462-07FB-4F7F-9217-A662391A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lchemy Solutions">
            <a:extLst>
              <a:ext uri="{FF2B5EF4-FFF2-40B4-BE49-F238E27FC236}">
                <a16:creationId xmlns:a16="http://schemas.microsoft.com/office/drawing/2014/main" id="{AD4339C5-B90C-477B-A244-814E66C8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13201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5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DBF153-C897-47AD-98A4-616797070647}"/>
              </a:ext>
            </a:extLst>
          </p:cNvPr>
          <p:cNvSpPr txBox="1"/>
          <p:nvPr/>
        </p:nvSpPr>
        <p:spPr>
          <a:xfrm>
            <a:off x="2397066" y="617970"/>
            <a:ext cx="44467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b="1" dirty="0"/>
              <a:t>CMD - GOALS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FED7E1-5C74-4310-8218-BCC2BC31E5BF}"/>
              </a:ext>
            </a:extLst>
          </p:cNvPr>
          <p:cNvSpPr txBox="1">
            <a:spLocks/>
          </p:cNvSpPr>
          <p:nvPr/>
        </p:nvSpPr>
        <p:spPr>
          <a:xfrm>
            <a:off x="370986" y="1052622"/>
            <a:ext cx="3924568" cy="3829187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HealthCare Anywhere Anytime – 24/7</a:t>
            </a:r>
          </a:p>
          <a:p>
            <a:pPr>
              <a:spcBef>
                <a:spcPct val="20000"/>
              </a:spcBef>
            </a:pPr>
            <a:endParaRPr lang="en-US" sz="1650" b="1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Connect Doctors and Patients Globally </a:t>
            </a: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	</a:t>
            </a:r>
            <a:r>
              <a:rPr lang="en-US" sz="1650" dirty="0">
                <a:solidFill>
                  <a:sysClr val="windowText" lastClr="000000"/>
                </a:solidFill>
              </a:rPr>
              <a:t>1000 Patients in next 12 months</a:t>
            </a:r>
          </a:p>
          <a:p>
            <a:pPr>
              <a:spcBef>
                <a:spcPct val="20000"/>
              </a:spcBef>
            </a:pPr>
            <a:endParaRPr lang="en-US" sz="1650" b="1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Convenience in HealthCare</a:t>
            </a:r>
          </a:p>
          <a:p>
            <a:pPr>
              <a:spcBef>
                <a:spcPct val="20000"/>
              </a:spcBef>
            </a:pPr>
            <a:endParaRPr lang="en-US" sz="1650" b="1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Cost Efficient</a:t>
            </a: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	</a:t>
            </a:r>
            <a:r>
              <a:rPr lang="en-US" sz="1650" dirty="0">
                <a:solidFill>
                  <a:sysClr val="windowText" lastClr="000000"/>
                </a:solidFill>
              </a:rPr>
              <a:t>50% Less than Regular Cost</a:t>
            </a:r>
          </a:p>
          <a:p>
            <a:pPr>
              <a:spcBef>
                <a:spcPct val="20000"/>
              </a:spcBef>
            </a:pPr>
            <a:endParaRPr lang="en-US" sz="1650" b="1" dirty="0">
              <a:solidFill>
                <a:sysClr val="windowText" lastClr="0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650" b="1" dirty="0">
                <a:solidFill>
                  <a:sysClr val="windowText" lastClr="000000"/>
                </a:solidFill>
              </a:rPr>
              <a:t>Technology Enabled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AAB63-7DEB-4093-97ED-9EF3ADEBF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0" r="-2" b="-2"/>
          <a:stretch/>
        </p:blipFill>
        <p:spPr>
          <a:xfrm>
            <a:off x="4442283" y="1152171"/>
            <a:ext cx="3553401" cy="3553401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93F4-D02E-4BA9-BB45-956E3D21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E46A787C-5828-4FD8-BD43-8420EEF0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9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4C0475-4BEC-49BA-8831-21CA9388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884" y="731810"/>
            <a:ext cx="4136231" cy="392906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95969A-AAD2-4FD5-85F4-2B2DC59D5398}"/>
              </a:ext>
            </a:extLst>
          </p:cNvPr>
          <p:cNvSpPr/>
          <p:nvPr/>
        </p:nvSpPr>
        <p:spPr>
          <a:xfrm>
            <a:off x="967558" y="1643519"/>
            <a:ext cx="1517273" cy="4417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en-US" dirty="0">
              <a:latin typeface="Calibri" panose="020F0502020204030204"/>
              <a:cs typeface="Calibri"/>
            </a:endParaRPr>
          </a:p>
          <a:p>
            <a:pPr algn="ctr">
              <a:defRPr/>
            </a:pPr>
            <a:r>
              <a:rPr lang="en-US" dirty="0">
                <a:latin typeface="Calibri" panose="020F0502020204030204"/>
                <a:cs typeface="Calibri"/>
              </a:rPr>
              <a:t>11r887</a:t>
            </a:r>
          </a:p>
        </p:txBody>
      </p:sp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CAB6189B-B1FE-429A-BEF6-FCBE6FEAF8CD}"/>
              </a:ext>
            </a:extLst>
          </p:cNvPr>
          <p:cNvSpPr/>
          <p:nvPr/>
        </p:nvSpPr>
        <p:spPr>
          <a:xfrm>
            <a:off x="969952" y="2105588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dirty="0">
                <a:latin typeface="Calibri" panose="020F0502020204030204"/>
              </a:rPr>
              <a:t>FEATURES</a:t>
            </a:r>
            <a:endParaRPr lang="en-US" sz="1500" dirty="0">
              <a:latin typeface="Calibri" panose="020F050202020403020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853963-9B64-4494-83DB-18BE6C0821FE}"/>
              </a:ext>
            </a:extLst>
          </p:cNvPr>
          <p:cNvSpPr/>
          <p:nvPr/>
        </p:nvSpPr>
        <p:spPr>
          <a:xfrm>
            <a:off x="2864584" y="1649735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: Rounded Corners 25">
            <a:extLst>
              <a:ext uri="{FF2B5EF4-FFF2-40B4-BE49-F238E27FC236}">
                <a16:creationId xmlns:a16="http://schemas.microsoft.com/office/drawing/2014/main" id="{9BF8D1D3-71AD-460E-96E6-A2F5740EA129}"/>
              </a:ext>
            </a:extLst>
          </p:cNvPr>
          <p:cNvSpPr/>
          <p:nvPr/>
        </p:nvSpPr>
        <p:spPr>
          <a:xfrm>
            <a:off x="2866979" y="2101021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dirty="0">
                <a:latin typeface="Calibri" panose="020F0502020204030204"/>
              </a:rPr>
              <a:t>SCREENS</a:t>
            </a:r>
            <a:endParaRPr lang="en-US" sz="1500" dirty="0"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2F668-7F99-4320-888E-B7C10B918876}"/>
              </a:ext>
            </a:extLst>
          </p:cNvPr>
          <p:cNvSpPr txBox="1"/>
          <p:nvPr/>
        </p:nvSpPr>
        <p:spPr>
          <a:xfrm>
            <a:off x="3398292" y="1687040"/>
            <a:ext cx="455085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E46F38-83EA-4820-AA13-82F0FA13A761}"/>
              </a:ext>
            </a:extLst>
          </p:cNvPr>
          <p:cNvSpPr/>
          <p:nvPr/>
        </p:nvSpPr>
        <p:spPr>
          <a:xfrm>
            <a:off x="4827094" y="1649734"/>
            <a:ext cx="1506491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D6ABDA06-0C21-4E9A-A87E-0E368312BED0}"/>
              </a:ext>
            </a:extLst>
          </p:cNvPr>
          <p:cNvSpPr/>
          <p:nvPr/>
        </p:nvSpPr>
        <p:spPr>
          <a:xfrm>
            <a:off x="4829488" y="2068671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dirty="0">
                <a:latin typeface="Calibri" panose="020F0502020204030204"/>
                <a:cs typeface="Calibri"/>
              </a:rPr>
              <a:t>BUGS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2DF64-1DCC-42B1-9EED-B7B5170B0EAF}"/>
              </a:ext>
            </a:extLst>
          </p:cNvPr>
          <p:cNvSpPr txBox="1"/>
          <p:nvPr/>
        </p:nvSpPr>
        <p:spPr>
          <a:xfrm>
            <a:off x="5170719" y="1646821"/>
            <a:ext cx="732982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&lt;5%</a:t>
            </a:r>
            <a:endParaRPr lang="en-US" sz="2100" b="1" dirty="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44C28E-2B93-4902-8586-B73D118C01DA}"/>
              </a:ext>
            </a:extLst>
          </p:cNvPr>
          <p:cNvSpPr/>
          <p:nvPr/>
        </p:nvSpPr>
        <p:spPr>
          <a:xfrm>
            <a:off x="6811833" y="1651986"/>
            <a:ext cx="1517273" cy="804682"/>
          </a:xfrm>
          <a:prstGeom prst="roundRect">
            <a:avLst>
              <a:gd name="adj" fmla="val 3314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latin typeface="Calibri" panose="020F0502020204030204"/>
              </a:rPr>
              <a:t>XX</a:t>
            </a: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: Rounded Corners 25">
            <a:extLst>
              <a:ext uri="{FF2B5EF4-FFF2-40B4-BE49-F238E27FC236}">
                <a16:creationId xmlns:a16="http://schemas.microsoft.com/office/drawing/2014/main" id="{AA529B3E-5D49-4973-9CBF-01B35AFE6FF3}"/>
              </a:ext>
            </a:extLst>
          </p:cNvPr>
          <p:cNvSpPr/>
          <p:nvPr/>
        </p:nvSpPr>
        <p:spPr>
          <a:xfrm>
            <a:off x="6814226" y="2070924"/>
            <a:ext cx="1517712" cy="374962"/>
          </a:xfrm>
          <a:custGeom>
            <a:avLst/>
            <a:gdLst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166"/>
              <a:gd name="connsiteX1" fmla="*/ 43253 w 1881553"/>
              <a:gd name="connsiteY1" fmla="*/ 0 h 1305166"/>
              <a:gd name="connsiteX2" fmla="*/ 1838300 w 1881553"/>
              <a:gd name="connsiteY2" fmla="*/ 0 h 1305166"/>
              <a:gd name="connsiteX3" fmla="*/ 1881553 w 1881553"/>
              <a:gd name="connsiteY3" fmla="*/ 43253 h 1305166"/>
              <a:gd name="connsiteX4" fmla="*/ 1881553 w 1881553"/>
              <a:gd name="connsiteY4" fmla="*/ 1261913 h 1305166"/>
              <a:gd name="connsiteX5" fmla="*/ 1838300 w 1881553"/>
              <a:gd name="connsiteY5" fmla="*/ 1305166 h 1305166"/>
              <a:gd name="connsiteX6" fmla="*/ 43253 w 1881553"/>
              <a:gd name="connsiteY6" fmla="*/ 1305166 h 1305166"/>
              <a:gd name="connsiteX7" fmla="*/ 0 w 1881553"/>
              <a:gd name="connsiteY7" fmla="*/ 1261913 h 1305166"/>
              <a:gd name="connsiteX8" fmla="*/ 0 w 1881553"/>
              <a:gd name="connsiteY8" fmla="*/ 43253 h 1305166"/>
              <a:gd name="connsiteX0" fmla="*/ 0 w 1881553"/>
              <a:gd name="connsiteY0" fmla="*/ 43253 h 1305344"/>
              <a:gd name="connsiteX1" fmla="*/ 43253 w 1881553"/>
              <a:gd name="connsiteY1" fmla="*/ 0 h 1305344"/>
              <a:gd name="connsiteX2" fmla="*/ 1838300 w 1881553"/>
              <a:gd name="connsiteY2" fmla="*/ 0 h 1305344"/>
              <a:gd name="connsiteX3" fmla="*/ 1881553 w 1881553"/>
              <a:gd name="connsiteY3" fmla="*/ 43253 h 1305344"/>
              <a:gd name="connsiteX4" fmla="*/ 1881553 w 1881553"/>
              <a:gd name="connsiteY4" fmla="*/ 1261913 h 1305344"/>
              <a:gd name="connsiteX5" fmla="*/ 1838300 w 1881553"/>
              <a:gd name="connsiteY5" fmla="*/ 1305166 h 1305344"/>
              <a:gd name="connsiteX6" fmla="*/ 43253 w 1881553"/>
              <a:gd name="connsiteY6" fmla="*/ 1305166 h 1305344"/>
              <a:gd name="connsiteX7" fmla="*/ 0 w 1881553"/>
              <a:gd name="connsiteY7" fmla="*/ 1261913 h 1305344"/>
              <a:gd name="connsiteX8" fmla="*/ 0 w 1881553"/>
              <a:gd name="connsiteY8" fmla="*/ 43253 h 130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553" h="1305344">
                <a:moveTo>
                  <a:pt x="0" y="43253"/>
                </a:moveTo>
                <a:cubicBezTo>
                  <a:pt x="0" y="19365"/>
                  <a:pt x="19365" y="0"/>
                  <a:pt x="43253" y="0"/>
                </a:cubicBezTo>
                <a:lnTo>
                  <a:pt x="1838300" y="0"/>
                </a:lnTo>
                <a:cubicBezTo>
                  <a:pt x="1862188" y="0"/>
                  <a:pt x="1881553" y="19365"/>
                  <a:pt x="1881553" y="43253"/>
                </a:cubicBezTo>
                <a:lnTo>
                  <a:pt x="1881553" y="1261913"/>
                </a:lnTo>
                <a:cubicBezTo>
                  <a:pt x="1881553" y="1285801"/>
                  <a:pt x="1862188" y="1305166"/>
                  <a:pt x="1838300" y="1305166"/>
                </a:cubicBezTo>
                <a:lnTo>
                  <a:pt x="43253" y="1305166"/>
                </a:lnTo>
                <a:cubicBezTo>
                  <a:pt x="5078" y="1307547"/>
                  <a:pt x="0" y="1285801"/>
                  <a:pt x="0" y="1261913"/>
                </a:cubicBezTo>
                <a:lnTo>
                  <a:pt x="0" y="4325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en-US" sz="1200" dirty="0">
                <a:latin typeface="Calibri" panose="020F0502020204030204"/>
                <a:cs typeface="Calibri"/>
              </a:rPr>
              <a:t>BROWSERS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55923-49F1-4DB8-A98C-70AAA488891D}"/>
              </a:ext>
            </a:extLst>
          </p:cNvPr>
          <p:cNvSpPr txBox="1"/>
          <p:nvPr/>
        </p:nvSpPr>
        <p:spPr>
          <a:xfrm>
            <a:off x="6918911" y="1649072"/>
            <a:ext cx="1292331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81F501-F2CA-4475-8D32-61CB6C77B9EB}"/>
              </a:ext>
            </a:extLst>
          </p:cNvPr>
          <p:cNvSpPr txBox="1"/>
          <p:nvPr/>
        </p:nvSpPr>
        <p:spPr>
          <a:xfrm>
            <a:off x="1427757" y="2682673"/>
            <a:ext cx="693680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>
                <a:latin typeface="Calibri" panose="020F0502020204030204"/>
                <a:cs typeface="Calibri"/>
              </a:rPr>
              <a:t>   </a:t>
            </a:r>
            <a:endParaRPr lang="en-US" sz="2100" b="1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2D5C38-87B1-4EC3-A282-4262734310CB}"/>
              </a:ext>
            </a:extLst>
          </p:cNvPr>
          <p:cNvSpPr txBox="1"/>
          <p:nvPr/>
        </p:nvSpPr>
        <p:spPr>
          <a:xfrm>
            <a:off x="1462336" y="1715614"/>
            <a:ext cx="455085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defRPr/>
            </a:pPr>
            <a:r>
              <a:rPr lang="en-US" sz="2100" b="1" dirty="0">
                <a:latin typeface="Calibri" panose="020F0502020204030204"/>
                <a:cs typeface="Calibri"/>
              </a:rPr>
              <a:t>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14EB4D-81E3-42FB-86FE-071DDB49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lchemy Solutions">
            <a:extLst>
              <a:ext uri="{FF2B5EF4-FFF2-40B4-BE49-F238E27FC236}">
                <a16:creationId xmlns:a16="http://schemas.microsoft.com/office/drawing/2014/main" id="{FB9DFEE8-6EDF-4C16-8F2D-535488B2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2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1E3D0C-1DDA-4820-BD3E-7AEDADAB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884" y="553999"/>
            <a:ext cx="4136231" cy="392906"/>
          </a:xfrm>
        </p:spPr>
        <p:txBody>
          <a:bodyPr anchor="b">
            <a:norm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sz="2100" dirty="0">
                <a:latin typeface="+mn-lt"/>
              </a:rPr>
              <a:t>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A3B7A-DB30-49E3-8B9C-7E7DCF98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38" y="1568819"/>
            <a:ext cx="7790752" cy="3124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8E465-B861-4B30-9C7F-0E193D5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lchemy Solutions">
            <a:extLst>
              <a:ext uri="{FF2B5EF4-FFF2-40B4-BE49-F238E27FC236}">
                <a16:creationId xmlns:a16="http://schemas.microsoft.com/office/drawing/2014/main" id="{4C73D873-C59D-4276-BB9C-CB3188222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35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568545"/>
            <a:ext cx="8520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990"/>
            </a:pPr>
            <a:r>
              <a:rPr lang="en-GB" sz="2350" b="1" dirty="0"/>
              <a:t>PROTOTYPE - Dashboard</a:t>
            </a:r>
            <a:endParaRPr lang="en-GB" sz="2388" b="1"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304800" y="1401221"/>
            <a:ext cx="30000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425" y="41975"/>
            <a:ext cx="1404375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7CA7746-474A-4D70-A87C-D4174AFA542C}"/>
              </a:ext>
            </a:extLst>
          </p:cNvPr>
          <p:cNvSpPr/>
          <p:nvPr/>
        </p:nvSpPr>
        <p:spPr>
          <a:xfrm>
            <a:off x="1" y="0"/>
            <a:ext cx="1476755" cy="340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CFAD6D-8F21-493E-BC7E-4257A1F3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42" y="1188620"/>
            <a:ext cx="7466916" cy="363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3A901-4DFF-43BA-B4BB-AD41FBBB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7" y="62040"/>
            <a:ext cx="1621735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chemy Solutions">
            <a:extLst>
              <a:ext uri="{FF2B5EF4-FFF2-40B4-BE49-F238E27FC236}">
                <a16:creationId xmlns:a16="http://schemas.microsoft.com/office/drawing/2014/main" id="{116BE220-DB6C-43AB-AF37-C4D3CA89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5" y="62040"/>
            <a:ext cx="919508" cy="4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262</Words>
  <Application>Microsoft Office PowerPoint</Application>
  <PresentationFormat>On-screen Show (16:9)</PresentationFormat>
  <Paragraphs>136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Arial</vt:lpstr>
      <vt:lpstr>Product Sans</vt:lpstr>
      <vt:lpstr>Lato</vt:lpstr>
      <vt:lpstr>Simple Light</vt:lpstr>
      <vt:lpstr>Office Theme</vt:lpstr>
      <vt:lpstr>PowerPoint Presentation</vt:lpstr>
      <vt:lpstr>Team Members</vt:lpstr>
      <vt:lpstr>AGENDA</vt:lpstr>
      <vt:lpstr>Feature List</vt:lpstr>
      <vt:lpstr>PowerPoint Presentation</vt:lpstr>
      <vt:lpstr>PowerPoint Presentation</vt:lpstr>
      <vt:lpstr>DELIVERABLES</vt:lpstr>
      <vt:lpstr>SYSTEM ARCHITECTURE</vt:lpstr>
      <vt:lpstr>PROTOTYPE - Dashboard</vt:lpstr>
      <vt:lpstr>PROTOTYPE – View Doctor Information</vt:lpstr>
      <vt:lpstr>PROTOTYPE – View Patient Information</vt:lpstr>
      <vt:lpstr>PROTOTYPE – View Appointment</vt:lpstr>
      <vt:lpstr>PROTOTYPE – Appointment Confirmation</vt:lpstr>
      <vt:lpstr>PROTOTYPE – View and Edit Comments</vt:lpstr>
      <vt:lpstr>PROTOTYPE – Remove Tests</vt:lpstr>
      <vt:lpstr>PROTOTYPE – Close the Appointment</vt:lpstr>
      <vt:lpstr>Business and Functional Modules</vt:lpstr>
      <vt:lpstr>PowerPoint Presentation</vt:lpstr>
      <vt:lpstr>PowerPoint Presentation</vt:lpstr>
      <vt:lpstr>TECHNOLOGY STACK</vt:lpstr>
      <vt:lpstr>PowerPoint Presentation</vt:lpstr>
      <vt:lpstr>JSON DATA</vt:lpstr>
      <vt:lpstr>JSON DATA</vt:lpstr>
      <vt:lpstr>CODE SNIPPET</vt:lpstr>
      <vt:lpstr>CODE SNIPPET</vt:lpstr>
      <vt:lpstr>GIT REPOSITORY</vt:lpstr>
      <vt:lpstr>DEMO &amp; WALKTHROUGH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Harika Devineni</dc:creator>
  <cp:lastModifiedBy>Harika Devineni</cp:lastModifiedBy>
  <cp:revision>5</cp:revision>
  <dcterms:modified xsi:type="dcterms:W3CDTF">2021-11-20T08:21:26Z</dcterms:modified>
</cp:coreProperties>
</file>